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59" r:id="rId7"/>
    <p:sldId id="260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1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41" autoAdjust="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5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E5E13E4-B3C2-4832-BA76-7DA69270CDD8}" type="datetime1">
              <a:rPr lang="pt-BR" smtClean="0"/>
              <a:t>04/05/2025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7E8B82-0002-4787-A690-4F738A15444D}" type="datetime1">
              <a:rPr lang="pt-BR" noProof="0" smtClean="0"/>
              <a:t>04/05/2025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54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897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267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37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926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03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19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445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076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19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442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40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4" name="Espaço Reservado para Texto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US$2 Bi.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US$1 Bi.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US$3 Bi.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Imagem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Espaço Reservado para Conteúdo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8" name="Espaço Reservado para Texto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79" name="Espaço Reservado para Texto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 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2" name="Espaço Reservado para Texto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3" name="Espaço Reservado para Texto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4" name="Espaço Reservado para Texto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5" name="Espaço Reservado para Texto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Espaço Reservado para Imagem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6" name="Espaço Reservado para Imagem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7" name="Espaço Reservado para Imagem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Equipe 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2" name="Espaço Reservado para Imagem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8" name="Espaço Reservado para Texto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9" name="Espaço Reservado para Texto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Texto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3" name="Espaço Reservado para Texto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8" name="Espaço Reservado para Imagem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0" name="Espaço Reservado para Imagem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2" name="Espaço Reservado para Imagem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4" name="Espaço Reservado para Imagem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6" name="Espaço Reservado para Imagem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8" name="Espaço Reservado para Imagem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0" name="Espaço Reservado para Imagem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em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Imagem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 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5" name="Espaço Reservado para Imagem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9" name="Espaço Reservado para Texto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texto aqui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Adicione um texto aqui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Adicione um texto aqui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y Cavities Are Great for Dual-Rail Qubits - Quantum Circuits">
            <a:extLst>
              <a:ext uri="{FF2B5EF4-FFF2-40B4-BE49-F238E27FC236}">
                <a16:creationId xmlns:a16="http://schemas.microsoft.com/office/drawing/2014/main" id="{395D7D47-29C9-B33B-E86B-AEF45C3542C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12" r="14312"/>
          <a:stretch>
            <a:fillRect/>
          </a:stretch>
        </p:blipFill>
        <p:spPr bwMode="auto"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9" y="1425101"/>
            <a:ext cx="5869021" cy="2539823"/>
          </a:xfrm>
          <a:solidFill>
            <a:schemeClr val="accent2">
              <a:alpha val="85000"/>
            </a:schemeClr>
          </a:solidFill>
        </p:spPr>
        <p:txBody>
          <a:bodyPr rtlCol="0"/>
          <a:lstStyle/>
          <a:p>
            <a:pPr rtl="0"/>
            <a:r>
              <a:rPr lang="pt-BR" sz="4600" spc="0" dirty="0"/>
              <a:t>Criptografia pós-quântica na nuvem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77135" y="3964925"/>
            <a:ext cx="5728048" cy="1467974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BR" dirty="0"/>
              <a:t>Guilherme, </a:t>
            </a:r>
          </a:p>
          <a:p>
            <a:pPr rtl="0"/>
            <a:r>
              <a:rPr lang="pt-BR" dirty="0"/>
              <a:t>Gustavo,</a:t>
            </a:r>
          </a:p>
          <a:p>
            <a:pPr rtl="0"/>
            <a:r>
              <a:rPr lang="pt-BR" dirty="0"/>
              <a:t>Horácio,</a:t>
            </a:r>
          </a:p>
          <a:p>
            <a:pPr rtl="0"/>
            <a:r>
              <a:rPr lang="pt-BR" dirty="0"/>
              <a:t>João Victor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875" y="702549"/>
            <a:ext cx="7540925" cy="46949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aplicação da criptografia pós-quântica na nuvem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2875" y="1920097"/>
            <a:ext cx="7336388" cy="4592998"/>
          </a:xfrm>
        </p:spPr>
        <p:txBody>
          <a:bodyPr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IBM Cloud Key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Protect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Permite conexões TLS “quantum-safe” em dois modos: puro (só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Kyber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 e híbrido (ECDH +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Kyber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), com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endpoints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dedicados em regiões como US-South (qsc.us-south.kms.cloud.ibm.com) e EU-GB (qsc.eu-gb.kms.cloud.ibm.com).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Essa proteção cobre apenas o tráfego em trânsito, enquanto o armazenamento em repouso continua com AES-256, que já oferece segurança quântica forte (~128 bits).</a:t>
            </a:r>
          </a:p>
        </p:txBody>
      </p:sp>
      <p:pic>
        <p:nvPicPr>
          <p:cNvPr id="5122" name="Picture 2" descr="Key Protect - IBM Cloud">
            <a:extLst>
              <a:ext uri="{FF2B5EF4-FFF2-40B4-BE49-F238E27FC236}">
                <a16:creationId xmlns:a16="http://schemas.microsoft.com/office/drawing/2014/main" id="{892E0C6C-C39E-7EA6-1806-31DD2963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8" y="1759676"/>
            <a:ext cx="3641557" cy="364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59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875" y="702549"/>
            <a:ext cx="7540925" cy="46949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aplicação da criptografia pós-quântica na nuvem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2875" y="1920097"/>
            <a:ext cx="7336388" cy="4592998"/>
          </a:xfrm>
        </p:spPr>
        <p:txBody>
          <a:bodyPr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Cloudflare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(CDN e borda):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Desde outubro de 2022, todas as conexões TLS 1.3 via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Cloudflare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suportam acordos de chave híbridos pós-quânticos (ex.: X25519MLKEM768), garantindo proteção contra o ataque “store-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decrypt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-later” mesmo antes da adoção generalizada pelos navegadores cliente.</a:t>
            </a:r>
          </a:p>
        </p:txBody>
      </p:sp>
      <p:pic>
        <p:nvPicPr>
          <p:cNvPr id="6146" name="Picture 2" descr="Cloudflare SVG and transparent PNG icons | TechIcons">
            <a:extLst>
              <a:ext uri="{FF2B5EF4-FFF2-40B4-BE49-F238E27FC236}">
                <a16:creationId xmlns:a16="http://schemas.microsoft.com/office/drawing/2014/main" id="{149719BC-9E2B-D331-2705-A9F1E8078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" y="1572223"/>
            <a:ext cx="3713554" cy="37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01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Desafios e tendências futuras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41109" y="1013857"/>
            <a:ext cx="6118344" cy="609455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Vulnerabilidade de dados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1108" y="4633405"/>
            <a:ext cx="5797502" cy="724631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Barreiras de implementação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41109" y="1639822"/>
            <a:ext cx="7353586" cy="1517776"/>
          </a:xfrm>
        </p:spPr>
        <p:txBody>
          <a:bodyPr rtlCol="0">
            <a:noAutofit/>
          </a:bodyPr>
          <a:lstStyle/>
          <a:p>
            <a:pPr algn="just" rtl="0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hackers estão armazenando dados criptografados hoje para descriptografar por computadores quânticos no futuro, ameaçando os dados confidenciais das organizações no longo prazo.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41109" y="2925551"/>
            <a:ext cx="6118344" cy="66250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Padrões, pressão e incerteza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1109" y="3468791"/>
            <a:ext cx="7353585" cy="1526930"/>
          </a:xfrm>
        </p:spPr>
        <p:txBody>
          <a:bodyPr rtlCol="0">
            <a:normAutofit/>
          </a:bodyPr>
          <a:lstStyle/>
          <a:p>
            <a:pPr algn="just" rtl="0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As organizações devem adotar rapidamente soluções cripto ágeis para cumprir os prazos de segurança quântica 2030-2035 do NIST enquanto navegam por padrões e desafios técnicos em evolução.</a:t>
            </a:r>
          </a:p>
        </p:txBody>
      </p:sp>
      <p:sp>
        <p:nvSpPr>
          <p:cNvPr id="25" name="Espaço Reservado para Texto 39">
            <a:extLst>
              <a:ext uri="{FF2B5EF4-FFF2-40B4-BE49-F238E27FC236}">
                <a16:creationId xmlns:a16="http://schemas.microsoft.com/office/drawing/2014/main" id="{D417EF34-7ED9-13E7-0229-57A9B7BE1B13}"/>
              </a:ext>
            </a:extLst>
          </p:cNvPr>
          <p:cNvSpPr txBox="1">
            <a:spLocks/>
          </p:cNvSpPr>
          <p:nvPr/>
        </p:nvSpPr>
        <p:spPr>
          <a:xfrm>
            <a:off x="4341108" y="5183493"/>
            <a:ext cx="7353585" cy="1526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 integração da criptografia pós-quântica (PQC) na infraestrutura existente apresenta obstáculos técnicos, incluindo compatibilidade legada, impactos no desempenho e prazos de conformidade.</a:t>
            </a:r>
          </a:p>
        </p:txBody>
      </p:sp>
    </p:spTree>
    <p:extLst>
      <p:ext uri="{BB962C8B-B14F-4D97-AF65-F5344CB8AC3E}">
        <p14:creationId xmlns:p14="http://schemas.microsoft.com/office/powerpoint/2010/main" val="45193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7" y="702549"/>
            <a:ext cx="7288284" cy="46949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280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ea typeface="+mn-ea"/>
                <a:cs typeface="+mn-cs"/>
              </a:rPr>
              <a:t>Computação quântica</a:t>
            </a:r>
            <a:endParaRPr lang="pt-BR" dirty="0"/>
          </a:p>
        </p:txBody>
      </p:sp>
      <p:pic>
        <p:nvPicPr>
          <p:cNvPr id="52" name="Espaço Reservado para Imagem 51" descr="Um close de uma pessoa usando óculos e as medidas dos olho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72141" y="1580973"/>
            <a:ext cx="7911541" cy="4537725"/>
          </a:xfrm>
        </p:spPr>
        <p:txBody>
          <a:bodyPr rtlCol="0">
            <a:normAutofit/>
          </a:bodyPr>
          <a:lstStyle/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Computação quântica é um campo multidisciplinar que compreende aspectos da ciência da computação, da física e da matemática e que utiliza a mecânica quântica para resolver problemas complexos mais rapidamente do que em computadores tradicionais.</a:t>
            </a: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Os computadores quânticos são capazes de resolver certos tipos de problemas mais rapidamente do que os computadores tradicionais, aproveitando os efeitos da mecânica quântica, como superposição e interferência quântica. Algumas aplicações em que os computadores quânticos podem fornecer esse aumento de velocidade incluem </a:t>
            </a:r>
            <a:r>
              <a:rPr lang="pt-BR" sz="1600" b="0" i="0" dirty="0">
                <a:latin typeface="Arial" panose="020B0604020202020204" pitchFamily="34" charset="0"/>
                <a:cs typeface="Arial" panose="020B0604020202020204" pitchFamily="34" charset="0"/>
              </a:rPr>
              <a:t>machine learning (ML), </a:t>
            </a:r>
            <a:r>
              <a:rPr lang="pt-BR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otimização e simulação de sistemas físicos.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 rtlCol="0">
            <a:normAutofit fontScale="90000"/>
          </a:bodyPr>
          <a:lstStyle/>
          <a:p>
            <a:pPr algn="l"/>
            <a:r>
              <a:rPr lang="pt-BR" b="0" i="0" dirty="0">
                <a:solidFill>
                  <a:srgbClr val="232F3E"/>
                </a:solidFill>
                <a:effectLst/>
                <a:latin typeface="AmazonEmberBold"/>
              </a:rPr>
              <a:t>O que é um bit quântico?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41109" y="500313"/>
            <a:ext cx="6978770" cy="5184474"/>
          </a:xfrm>
        </p:spPr>
        <p:txBody>
          <a:bodyPr rtlCol="0">
            <a:noAutofit/>
          </a:bodyPr>
          <a:lstStyle/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Bits quânticos, ou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qubits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são representados por partículas quânticas.</a:t>
            </a: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 manipulação de bits quânticos por dispositivos de controle é a essência da capacidade de processamento de um computador quântico.</a:t>
            </a: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Em sua essência, o processador de uma máquina tradicional realiza todo o seu trabalho ao manipular bits. De forma semelhante, o processador quântico realiza todo o seu trabalho ao processar bits quântico</a:t>
            </a: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Na computação clássica, o bit corresponde a um sinal eletrônico que está positivo ou negativo. O valor do bit clássico pode ser um (positivo) ou zero (negativo). No entanto, como o bit quântico é baseado nas leis da mecânica quântica, ele pode ser colocado em uma superposição de estados (0 ou 1).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875" y="702549"/>
            <a:ext cx="7540925" cy="46949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280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ea typeface="+mn-ea"/>
                <a:cs typeface="+mn-cs"/>
              </a:rPr>
              <a:t>Como a computação quântica ameaça a criptografia atual?</a:t>
            </a:r>
            <a:endParaRPr lang="pt-BR" dirty="0"/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2875" y="1678903"/>
            <a:ext cx="7540925" cy="5147978"/>
          </a:xfrm>
        </p:spPr>
        <p:txBody>
          <a:bodyPr rtlCol="0">
            <a:noAutofit/>
          </a:bodyPr>
          <a:lstStyle/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 criptografia tradicional depende de algoritmos criptográficos – ou seja, equações matemáticas que precisam ser resolvidas para acessar os dados que estão protegendo.</a:t>
            </a: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Três dos algoritmos mais usados atualmente – RSA, criptografia de curva elíptica e troca de chaves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Diffie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-Hellman – se baseiam no fato de que certos tipos de problemas matemáticos são extremamente difíceis de resolver com um computador clássico.</a:t>
            </a: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Com a tecnologia atual, quebrar o padrão RSA mais avançado poderia levar bilhões de anos. No entanto, com um computador quântico, seria possível quebrar esses três esquemas criptográficos em apenas algumas horas.</a:t>
            </a:r>
          </a:p>
        </p:txBody>
      </p:sp>
      <p:pic>
        <p:nvPicPr>
          <p:cNvPr id="2066" name="Picture 18" descr="Criptografia de dados">
            <a:extLst>
              <a:ext uri="{FF2B5EF4-FFF2-40B4-BE49-F238E27FC236}">
                <a16:creationId xmlns:a16="http://schemas.microsoft.com/office/drawing/2014/main" id="{05B83B6D-534C-22F3-218E-E586784B576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76" r="312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3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875" y="702549"/>
            <a:ext cx="8379125" cy="46949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280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ea typeface="+mn-ea"/>
                <a:cs typeface="+mn-cs"/>
              </a:rPr>
              <a:t>Como a computação quântica ameaça a criptografia atual?</a:t>
            </a:r>
            <a:endParaRPr lang="pt-BR" dirty="0"/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2875" y="1519044"/>
            <a:ext cx="7897862" cy="3810535"/>
          </a:xfrm>
        </p:spPr>
        <p:txBody>
          <a:bodyPr rtlCol="0">
            <a:noAutofit/>
          </a:bodyPr>
          <a:lstStyle/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Estima-se que 90% das conexões na internet começam usando RSA para estabelecer uma comunicação segura, o que torna essa ameaça extremamente abrangente.</a:t>
            </a: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computadores quânticos de hoje ainda não são capazes de quebrar a criptografia atual. Mas, de acordo com o mais recente Relatório de Cronograma de Ameaça Quântica do Global Risk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“não há uma barreira fundamental conhecida para a realização da computação quântica em grande escala”. </a:t>
            </a: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relatório estima que há uma chance entre 17% e 31% de que, dentro de uma década, seja desenvolvido um Computador Quântico capaz de quebrar a criptografia RSA em menos de 24 horas – e uma chance entre 33% e 54% de que isso aconteça dentro de 15 anos.</a:t>
            </a:r>
          </a:p>
        </p:txBody>
      </p:sp>
      <p:pic>
        <p:nvPicPr>
          <p:cNvPr id="2066" name="Picture 18" descr="Criptografia de dados">
            <a:extLst>
              <a:ext uri="{FF2B5EF4-FFF2-40B4-BE49-F238E27FC236}">
                <a16:creationId xmlns:a16="http://schemas.microsoft.com/office/drawing/2014/main" id="{05B83B6D-534C-22F3-218E-E586784B576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76" r="312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81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875" y="781935"/>
            <a:ext cx="7540925" cy="46949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Soluções na Computação em Nuvem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2875" y="1683614"/>
            <a:ext cx="7336388" cy="4592998"/>
          </a:xfrm>
        </p:spPr>
        <p:txBody>
          <a:bodyPr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Serviços de Gestão de Chaves (KMS):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Provedores que integram esquemas PQC nas suas bibliotecas (AWS-LC,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SymCrypt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 para que APIs 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UIs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de KMS possam gerar, armazenar e usar chaves pós-quânticas. Permite ao cliente ativar “quantum-safe” para operações de criptografia em repouso e em trânsito.</a:t>
            </a: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Compliance e Padrões: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Seguir os algoritmos padronizados pelo NIST (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Kyber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Dilithium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SPHINCS+) e certificações FIPS garante interoperabilidade e conformidade regulatória na nuvem.</a:t>
            </a:r>
          </a:p>
        </p:txBody>
      </p:sp>
      <p:pic>
        <p:nvPicPr>
          <p:cNvPr id="1028" name="Picture 4" descr="Startup Xanadu lança plataforma de nuvem quântica - Olhar Digital">
            <a:extLst>
              <a:ext uri="{FF2B5EF4-FFF2-40B4-BE49-F238E27FC236}">
                <a16:creationId xmlns:a16="http://schemas.microsoft.com/office/drawing/2014/main" id="{983A05F1-1D02-1EDD-5C7D-D3D4D7A8251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1" r="2886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024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875" y="702549"/>
            <a:ext cx="7540925" cy="46949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Soluções na Computação em Nuvem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2875" y="1936139"/>
            <a:ext cx="7288262" cy="4592998"/>
          </a:xfrm>
        </p:spPr>
        <p:txBody>
          <a:bodyPr rtlCol="0">
            <a:noAutofit/>
          </a:bodyPr>
          <a:lstStyle/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Handshakes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Híbridos TLS: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Combina um algoritmo clássico (p.ex. ECDH) com um pós-quântico (p.ex.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Kyber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).Garante compatibilidade com clientes legados e adiciona resistência quântica ao transporte de dados em nuvem.</a:t>
            </a:r>
          </a:p>
          <a:p>
            <a:pPr marL="285750" indent="-285750" algn="just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tartup Xanadu lança plataforma de nuvem quântica - Olhar Digital">
            <a:extLst>
              <a:ext uri="{FF2B5EF4-FFF2-40B4-BE49-F238E27FC236}">
                <a16:creationId xmlns:a16="http://schemas.microsoft.com/office/drawing/2014/main" id="{983A05F1-1D02-1EDD-5C7D-D3D4D7A8251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1" r="2886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32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875" y="702549"/>
            <a:ext cx="7540925" cy="46949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aplicação da criptografia pós-quântica na nuvem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2875" y="1920097"/>
            <a:ext cx="7336388" cy="4592998"/>
          </a:xfrm>
        </p:spPr>
        <p:txBody>
          <a:bodyPr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AWS Key Management Service (KMS),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ACM e Secrets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ManagerAWS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adicionou suporte a TLS híbrido pós-quântico (combina ECDH clássico e ML-KEM/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Kyber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 nos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endpoints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do KMS, ACM e Secrets Manager. Essa opção pode ser habilitada em conexões API para proteger dados em trânsito com um overhead de latência mínimo (≈ 80–150 µs) e cerca de 1 600 bytes extras no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handshake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Assinatura de criptografia - AWS Key Management Service - AWS">
            <a:extLst>
              <a:ext uri="{FF2B5EF4-FFF2-40B4-BE49-F238E27FC236}">
                <a16:creationId xmlns:a16="http://schemas.microsoft.com/office/drawing/2014/main" id="{84030EE7-F1E1-26F8-7B64-0718F3FC5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2" r="22592"/>
          <a:stretch/>
        </p:blipFill>
        <p:spPr bwMode="auto">
          <a:xfrm>
            <a:off x="0" y="1494623"/>
            <a:ext cx="3785938" cy="386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69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875" y="702549"/>
            <a:ext cx="7540925" cy="46949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aplicação da criptografia pós-quântica na nuvem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2875" y="1920097"/>
            <a:ext cx="7336388" cy="4592998"/>
          </a:xfrm>
        </p:spPr>
        <p:txBody>
          <a:bodyPr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Google Cloud Key Management Service (Cloud KMS):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Em preview, o Cloud KMS já oferece: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PQC para assinatura: algoritmos padronizados pelo NIST (PQ_SIGN_ML_DSA_65, PQ_SIGN_SLH_DSA_SHA2_128S) para criar e validar assinaturas digitais resistentes a computadores quânticos.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Visão estratégica: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roadmap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para estender PQC a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HSMs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e demais produtos de criptografia na nuvem</a:t>
            </a:r>
          </a:p>
        </p:txBody>
      </p:sp>
      <p:pic>
        <p:nvPicPr>
          <p:cNvPr id="4102" name="Picture 6" descr="Cloud Key Management Service (KMS) API – Marketplace – Google Cloud console">
            <a:extLst>
              <a:ext uri="{FF2B5EF4-FFF2-40B4-BE49-F238E27FC236}">
                <a16:creationId xmlns:a16="http://schemas.microsoft.com/office/drawing/2014/main" id="{06D29385-172E-D4AC-3A34-AB12AE23C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379" y="1411705"/>
            <a:ext cx="4348376" cy="43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2199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1045</Words>
  <Application>Microsoft Office PowerPoint</Application>
  <PresentationFormat>Widescreen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AmazonEmberBold</vt:lpstr>
      <vt:lpstr>Arial</vt:lpstr>
      <vt:lpstr>Bierstadt</vt:lpstr>
      <vt:lpstr>Calibri</vt:lpstr>
      <vt:lpstr>Courier New</vt:lpstr>
      <vt:lpstr>Posterama</vt:lpstr>
      <vt:lpstr>Tema do Office</vt:lpstr>
      <vt:lpstr>Criptografia pós-quântica na nuvem</vt:lpstr>
      <vt:lpstr>Computação quântica</vt:lpstr>
      <vt:lpstr>O que é um bit quântico?</vt:lpstr>
      <vt:lpstr>Como a computação quântica ameaça a criptografia atual?</vt:lpstr>
      <vt:lpstr>Como a computação quântica ameaça a criptografia atual?</vt:lpstr>
      <vt:lpstr>Soluções na Computação em Nuvem</vt:lpstr>
      <vt:lpstr>Soluções na Computação em Nuvem</vt:lpstr>
      <vt:lpstr>aplicação da criptografia pós-quântica na nuvem</vt:lpstr>
      <vt:lpstr>aplicação da criptografia pós-quântica na nuvem</vt:lpstr>
      <vt:lpstr>aplicação da criptografia pós-quântica na nuvem</vt:lpstr>
      <vt:lpstr>aplicação da criptografia pós-quântica na nuvem</vt:lpstr>
      <vt:lpstr>Desafios e tendências futuras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2025-05-04T22:47:31Z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